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9" r:id="rId4"/>
  </p:sldMasterIdLst>
  <p:notesMasterIdLst>
    <p:notesMasterId r:id="rId22"/>
  </p:notesMasterIdLst>
  <p:handoutMasterIdLst>
    <p:handoutMasterId r:id="rId23"/>
  </p:handoutMasterIdLst>
  <p:sldIdLst>
    <p:sldId id="344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45" r:id="rId13"/>
    <p:sldId id="346" r:id="rId14"/>
    <p:sldId id="325" r:id="rId15"/>
    <p:sldId id="343" r:id="rId16"/>
    <p:sldId id="347" r:id="rId17"/>
    <p:sldId id="327" r:id="rId18"/>
    <p:sldId id="356" r:id="rId19"/>
    <p:sldId id="348" r:id="rId20"/>
    <p:sldId id="357" r:id="rId21"/>
  </p:sldIdLst>
  <p:sldSz cx="9144000" cy="6858000" type="screen4x3"/>
  <p:notesSz cx="6797675" cy="99266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50912-EB4F-DF2E-A803-F8F951BC9B02}" v="435" dt="2020-11-17T13:15:36.955"/>
    <p1510:client id="{C66F991F-BCC4-404E-9FA8-522118935841}" v="126" dt="2020-11-18T12:26:23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4" autoAdjust="0"/>
  </p:normalViewPr>
  <p:slideViewPr>
    <p:cSldViewPr>
      <p:cViewPr varScale="1">
        <p:scale>
          <a:sx n="83" d="100"/>
          <a:sy n="83" d="100"/>
        </p:scale>
        <p:origin x="102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6902E969-39FE-4E77-B385-DA99A2F8BA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D8A5052-07AD-457C-8E7A-603DB785ED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CD5EC200-D77F-4CF8-8E43-47E95692E9C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5ECFF9A2-A7FE-4C36-9591-CA90EBCF95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ED3C435-3B92-44C6-84F1-99EEB388B46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118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9C36-A3D0-4119-9174-0E5BD6E1E499}" type="datetimeFigureOut">
              <a:rPr lang="nl-NL" smtClean="0"/>
              <a:t>27-11-2023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05967-88EE-4937-92C5-2C2545CD1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3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E3678BA4-C532-4001-B186-FE0F72616AF8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AFAE9563-E4AB-4E1C-9532-5879E14863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28E789E0-354A-47AF-9F03-3809E3FE34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F9AFEC58-7AB6-4729-94BD-2FCA0B69BA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6CC4654-283C-4684-AA69-07F9218ADA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B2D02FC0-1149-49D8-8D55-3B624F65CA5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:a16="http://schemas.microsoft.com/office/drawing/2014/main" id="{B52E18D7-A02E-4A54-8B75-3EB1BEA968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2D1D7B3-0B48-46DE-92FD-96720DAF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C25086D-0803-4CAD-9E98-8F4F7CBE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95EA6A5-BB0C-42C4-A1DC-704774316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33707-4018-41C7-8A69-4F4AF3092FE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7932643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C0E7-4844-4D98-B2D2-3FC68122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399D4-42A4-456B-A242-1427BA2C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034F3-27BE-4534-8C25-A2423FE7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636F-56E1-4A0C-90A1-C1CBB32C8A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8967836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>
            <a:extLst>
              <a:ext uri="{FF2B5EF4-FFF2-40B4-BE49-F238E27FC236}">
                <a16:creationId xmlns:a16="http://schemas.microsoft.com/office/drawing/2014/main" id="{5CDA5FE9-C356-4F3C-B7CD-80964D5E2A6C}"/>
              </a:ext>
            </a:extLst>
          </p:cNvPr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4">
            <a:extLst>
              <a:ext uri="{FF2B5EF4-FFF2-40B4-BE49-F238E27FC236}">
                <a16:creationId xmlns:a16="http://schemas.microsoft.com/office/drawing/2014/main" id="{9EE5EEB8-A54A-4B97-B042-988469521F3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69EC8F98-0296-49C8-8B1C-FB051BCA22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393DBFC4-5D13-47DA-A920-F49FAFCF28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C1C2AD25-940E-4695-9E14-B7BF29EF17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6EF461B3-84F3-47A7-92F4-6D7719930A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 useBgFill="1">
          <p:nvSpPr>
            <p:cNvPr id="10" name="Freeform 19">
              <a:extLst>
                <a:ext uri="{FF2B5EF4-FFF2-40B4-BE49-F238E27FC236}">
                  <a16:creationId xmlns:a16="http://schemas.microsoft.com/office/drawing/2014/main" id="{34B0CC10-964B-465E-952F-4E03D346FF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9FC4A2E-E8F2-4CCF-B052-E927DF74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1B9B834-EFD5-4845-ACEF-F6BA471E8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B55668C-8CA1-417D-A208-64D1E951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798A5-C45F-4598-81E8-9D16CEDF1CC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467844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2B652-260B-45A5-9059-4E259846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3109E-52B0-49CC-AF44-00FF4710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A9311-25D8-428C-A6FF-BD01219AA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08C04-6331-47DC-A3D4-4CDFBE1A90E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1896035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>
            <a:extLst>
              <a:ext uri="{FF2B5EF4-FFF2-40B4-BE49-F238E27FC236}">
                <a16:creationId xmlns:a16="http://schemas.microsoft.com/office/drawing/2014/main" id="{A63B39FB-8EAA-418C-A7AA-6A92ED05F6B1}"/>
              </a:ext>
            </a:extLst>
          </p:cNvPr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95934A88-BE11-4758-95FC-94E6D9FF36F6}"/>
              </a:ext>
            </a:extLst>
          </p:cNvPr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FF4B20EB-6A1A-47CB-967E-09863F238EF1}"/>
              </a:ext>
            </a:extLst>
          </p:cNvPr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5F5F65AD-86C4-4B3D-B976-7308233E109C}"/>
              </a:ext>
            </a:extLst>
          </p:cNvPr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" name="Freeform 26">
            <a:extLst>
              <a:ext uri="{FF2B5EF4-FFF2-40B4-BE49-F238E27FC236}">
                <a16:creationId xmlns:a16="http://schemas.microsoft.com/office/drawing/2014/main" id="{C7ED0392-FD75-4B1B-983E-BC72CE68A63F}"/>
              </a:ext>
            </a:extLst>
          </p:cNvPr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NL"/>
          </a:p>
        </p:txBody>
      </p:sp>
      <p:sp useBgFill="1">
        <p:nvSpPr>
          <p:cNvPr id="9" name="Freeform 10">
            <a:extLst>
              <a:ext uri="{FF2B5EF4-FFF2-40B4-BE49-F238E27FC236}">
                <a16:creationId xmlns:a16="http://schemas.microsoft.com/office/drawing/2014/main" id="{CDB02361-F89D-4E06-A749-F92C112046FA}"/>
              </a:ext>
            </a:extLst>
          </p:cNvPr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7AB4234-7B36-4CDF-8540-BA5465CC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6B187D7-C344-4E88-8C8F-EAA9BF4A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1B037BC-4ACC-43EF-AF31-E8FA8A00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5DA9-61B8-4040-90E7-A382EFB2F7F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52477245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C72D23-D59A-49DE-886E-1D959B2794C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30600C-9527-42C5-8A71-AA70867B536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37C453-2BAC-4DE8-8C01-7E27F0076C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7C17F4F-B109-4DC9-8844-C6070C3C8F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45962900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C526153-B9C0-4757-9280-E8E90377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9EBD43-E343-409D-B0D2-CC63F48A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3D8E80-E3FB-42E8-9637-272FA099D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8E2C8-41E1-47FE-AA74-78F0F4CFE28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887584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AF5FB0-A447-453F-8FB1-C25D9BAC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B33E40-DAAA-4F2E-B6F0-B8125608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6CA1862-66B8-4596-9BC8-D6907A8C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0B200-DA5E-4758-BC91-49809FA350E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226894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>
            <a:extLst>
              <a:ext uri="{FF2B5EF4-FFF2-40B4-BE49-F238E27FC236}">
                <a16:creationId xmlns:a16="http://schemas.microsoft.com/office/drawing/2014/main" id="{D34A6B6E-1DF1-463E-A5B4-A8DBBD555F97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1C7B6E7D-23A0-4E1E-9811-B5857584704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>
              <a:extLst>
                <a:ext uri="{FF2B5EF4-FFF2-40B4-BE49-F238E27FC236}">
                  <a16:creationId xmlns:a16="http://schemas.microsoft.com/office/drawing/2014/main" id="{E3F97EC4-DDB2-44DD-BF29-EB212F3132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E47EC865-0969-4094-A5E5-D55D1187D3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" name="Freeform 22">
              <a:extLst>
                <a:ext uri="{FF2B5EF4-FFF2-40B4-BE49-F238E27FC236}">
                  <a16:creationId xmlns:a16="http://schemas.microsoft.com/office/drawing/2014/main" id="{9A1BBD68-0284-460A-9B58-D786CB06FF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id="{6E175650-0AFE-4B36-93DD-AF3FF520CD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 useBgFill="1">
          <p:nvSpPr>
            <p:cNvPr id="8" name="Freeform 10">
              <a:extLst>
                <a:ext uri="{FF2B5EF4-FFF2-40B4-BE49-F238E27FC236}">
                  <a16:creationId xmlns:a16="http://schemas.microsoft.com/office/drawing/2014/main" id="{9DB287E0-DE35-4166-92A7-EBBCA25B27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A37E93F-22D9-471D-A9DB-12F69433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836A13A9-A58E-4148-B730-6C46AE49B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F63C48C-C70C-4B59-ACF7-115D6760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50FD2-AEED-4291-B25E-228F79A656C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2545210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:a16="http://schemas.microsoft.com/office/drawing/2014/main" id="{920AB34D-ECEA-4867-8228-90CB183A91C7}"/>
              </a:ext>
            </a:extLst>
          </p:cNvPr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23">
            <a:extLst>
              <a:ext uri="{FF2B5EF4-FFF2-40B4-BE49-F238E27FC236}">
                <a16:creationId xmlns:a16="http://schemas.microsoft.com/office/drawing/2014/main" id="{D254865F-14E9-4587-920E-06C345F54C7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20B0585B-1A89-42EA-8A33-D0A2029BE1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ACF37142-02B5-4CF2-A055-682A2E5B2B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55BDF45C-63E0-46EA-83E0-E941BCCC41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4A458440-A9FD-47C1-9B84-F6934DE6CD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 useBgFill="1">
          <p:nvSpPr>
            <p:cNvPr id="11" name="Freeform 28">
              <a:extLst>
                <a:ext uri="{FF2B5EF4-FFF2-40B4-BE49-F238E27FC236}">
                  <a16:creationId xmlns:a16="http://schemas.microsoft.com/office/drawing/2014/main" id="{DA2AB91B-D920-463E-BD96-289287D10D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D088A1A4-8DC3-46D7-8C36-3C64D7DA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FCDF41C5-FBAB-4B8F-98B8-10562EBC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39A31D4A-A4EF-4062-AABE-DBA959FD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A11BA-4D41-4879-82D1-46E5779805E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25392768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:a16="http://schemas.microsoft.com/office/drawing/2014/main" id="{51BCD710-99D3-43CE-BA95-D7C649859985}"/>
              </a:ext>
            </a:extLst>
          </p:cNvPr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9E5C338F-8513-4965-8AC0-1D56C373F9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172C94DA-8820-49F3-A169-456F0F4F55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F6F92831-A3F2-4E21-92F4-2BE73AAAA7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1F267266-CFD6-4985-A9CF-67FAAAFA5A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34AD9439-4841-435A-8C47-ADED789344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 useBgFill="1">
          <p:nvSpPr>
            <p:cNvPr id="11" name="Freeform 10">
              <a:extLst>
                <a:ext uri="{FF2B5EF4-FFF2-40B4-BE49-F238E27FC236}">
                  <a16:creationId xmlns:a16="http://schemas.microsoft.com/office/drawing/2014/main" id="{61F296AB-0C31-45D1-9A57-FD600A5DFB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5E1A8876-31D2-4098-BA7C-9280A6EAC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7FD198C9-A834-40F9-8D90-5E2F9C616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F00E9407-F1E8-462B-A426-B72D8037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4E64A-DB76-4968-9FA0-D281FB024F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6665835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8AC1B60-608F-4BDB-8736-D4C7BE870428}"/>
              </a:ext>
            </a:extLst>
          </p:cNvPr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27" name="Group 15">
            <a:extLst>
              <a:ext uri="{FF2B5EF4-FFF2-40B4-BE49-F238E27FC236}">
                <a16:creationId xmlns:a16="http://schemas.microsoft.com/office/drawing/2014/main" id="{C23C59CE-CBEA-4608-9846-53DFA7E13DF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>
              <a:extLst>
                <a:ext uri="{FF2B5EF4-FFF2-40B4-BE49-F238E27FC236}">
                  <a16:creationId xmlns:a16="http://schemas.microsoft.com/office/drawing/2014/main" id="{D82BDCB3-2CAC-4895-AE52-2E0AC7FB43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4" name="Freeform 18">
              <a:extLst>
                <a:ext uri="{FF2B5EF4-FFF2-40B4-BE49-F238E27FC236}">
                  <a16:creationId xmlns:a16="http://schemas.microsoft.com/office/drawing/2014/main" id="{3872491E-6A43-4C87-A24F-8BC76865DB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5" name="Freeform 22">
              <a:extLst>
                <a:ext uri="{FF2B5EF4-FFF2-40B4-BE49-F238E27FC236}">
                  <a16:creationId xmlns:a16="http://schemas.microsoft.com/office/drawing/2014/main" id="{6E020EA6-FE1A-497F-BBE1-27C242BD28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6" name="Freeform 26">
              <a:extLst>
                <a:ext uri="{FF2B5EF4-FFF2-40B4-BE49-F238E27FC236}">
                  <a16:creationId xmlns:a16="http://schemas.microsoft.com/office/drawing/2014/main" id="{D4F5F75F-206A-42F0-8BF5-4C3FC9D473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 useBgFill="1">
          <p:nvSpPr>
            <p:cNvPr id="1037" name="Freeform 10">
              <a:extLst>
                <a:ext uri="{FF2B5EF4-FFF2-40B4-BE49-F238E27FC236}">
                  <a16:creationId xmlns:a16="http://schemas.microsoft.com/office/drawing/2014/main" id="{4FB4DEDB-0008-4562-B1F9-9282A81DBC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3817CCDD-3CF7-4232-BC53-BCF14C9C60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4051F-928E-4CBF-A001-FEF6E13DA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61EA4-ADDA-440E-9FA1-D090C578E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DE5E1-C22B-44E0-86FC-A481D9606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fld id="{AB17C0F8-7C5A-4BC1-896F-8B234C40508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032" name="Text Placeholder 2">
            <a:extLst>
              <a:ext uri="{FF2B5EF4-FFF2-40B4-BE49-F238E27FC236}">
                <a16:creationId xmlns:a16="http://schemas.microsoft.com/office/drawing/2014/main" id="{ADFB366B-30D5-427C-82EB-1DD09F2CB8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74" r:id="rId2"/>
    <p:sldLayoutId id="2147485380" r:id="rId3"/>
    <p:sldLayoutId id="2147485375" r:id="rId4"/>
    <p:sldLayoutId id="2147485376" r:id="rId5"/>
    <p:sldLayoutId id="2147485377" r:id="rId6"/>
    <p:sldLayoutId id="2147485381" r:id="rId7"/>
    <p:sldLayoutId id="2147485382" r:id="rId8"/>
    <p:sldLayoutId id="2147485383" r:id="rId9"/>
    <p:sldLayoutId id="2147485378" r:id="rId10"/>
    <p:sldLayoutId id="2147485384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2145984"/>
            <a:ext cx="3086057" cy="1728192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Arbeidsmatige</a:t>
            </a:r>
            <a:r>
              <a:rPr lang="en-US" dirty="0"/>
              <a:t> </a:t>
            </a:r>
            <a:r>
              <a:rPr lang="en-US" dirty="0" err="1"/>
              <a:t>dagbesteding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63" y="4077072"/>
            <a:ext cx="3090632" cy="20566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366" y="4077073"/>
            <a:ext cx="3321381" cy="201121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4093" y="2145984"/>
            <a:ext cx="2552700" cy="17907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04398">
            <a:off x="3867369" y="1638476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13552"/>
      </p:ext>
    </p:extLst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1538" y="1844825"/>
            <a:ext cx="7408862" cy="252028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Hier worden activiteiten met een arbeidsmatig karakter uitgevoerd.</a:t>
            </a:r>
          </a:p>
          <a:p>
            <a:r>
              <a:rPr lang="nl-NL" dirty="0"/>
              <a:t>Het kan een opstapje zijn naar een ‘beschutte’ of ‘gewone’ baan. (wel degelijk met leerdoelen)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houdt</a:t>
            </a:r>
            <a:r>
              <a:rPr lang="en-US" dirty="0"/>
              <a:t> </a:t>
            </a:r>
            <a:r>
              <a:rPr lang="en-US" dirty="0" err="1"/>
              <a:t>arbeidsmatige</a:t>
            </a:r>
            <a:r>
              <a:rPr lang="en-US" dirty="0"/>
              <a:t> </a:t>
            </a:r>
            <a:r>
              <a:rPr lang="en-US" dirty="0" err="1"/>
              <a:t>dagbesteding</a:t>
            </a:r>
            <a:r>
              <a:rPr lang="en-US" dirty="0"/>
              <a:t> in?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380653"/>
            <a:ext cx="2619375" cy="17430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378797"/>
            <a:ext cx="1800200" cy="174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89494"/>
      </p:ext>
    </p:ext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4213" y="2420888"/>
            <a:ext cx="7408862" cy="3522712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  <a:defRPr/>
            </a:pPr>
            <a:r>
              <a:rPr lang="nl-NL" dirty="0"/>
              <a:t>De leerling heeft behoefte aan:</a:t>
            </a:r>
          </a:p>
          <a:p>
            <a:pPr marL="0" indent="0">
              <a:buFont typeface="Symbol" panose="05050102010706020507" pitchFamily="18" charset="2"/>
              <a:buNone/>
              <a:defRPr/>
            </a:pPr>
            <a:endParaRPr lang="nl-NL" dirty="0"/>
          </a:p>
          <a:p>
            <a:pPr>
              <a:defRPr/>
            </a:pPr>
            <a:r>
              <a:rPr lang="nl-NL" dirty="0"/>
              <a:t>een veilige en (kleine) overzichtelijke setting,</a:t>
            </a:r>
          </a:p>
          <a:p>
            <a:pPr>
              <a:defRPr/>
            </a:pPr>
            <a:r>
              <a:rPr lang="nl-NL" dirty="0"/>
              <a:t>intensieve begeleiding c.q. vaste begeleider,</a:t>
            </a:r>
          </a:p>
          <a:p>
            <a:pPr>
              <a:defRPr/>
            </a:pPr>
            <a:r>
              <a:rPr lang="nl-NL" dirty="0"/>
              <a:t>een vaste </a:t>
            </a:r>
            <a:r>
              <a:rPr lang="nl-NL" dirty="0" err="1"/>
              <a:t>dagstructuur</a:t>
            </a:r>
            <a:r>
              <a:rPr lang="nl-NL" dirty="0"/>
              <a:t>/dagritme,</a:t>
            </a:r>
          </a:p>
          <a:p>
            <a:pPr>
              <a:defRPr/>
            </a:pPr>
            <a:r>
              <a:rPr lang="nl-NL" u="sng" dirty="0"/>
              <a:t>geen</a:t>
            </a:r>
            <a:r>
              <a:rPr lang="nl-NL" dirty="0"/>
              <a:t> werkdruk (werk past zich aan de leerling aan).</a:t>
            </a:r>
          </a:p>
          <a:p>
            <a:pPr>
              <a:defRPr/>
            </a:pPr>
            <a:r>
              <a:rPr lang="en-US" dirty="0" err="1"/>
              <a:t>Beperkt</a:t>
            </a:r>
            <a:r>
              <a:rPr lang="en-US" dirty="0"/>
              <a:t>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uren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dag.</a:t>
            </a:r>
            <a:endParaRPr lang="nl-NL" dirty="0"/>
          </a:p>
          <a:p>
            <a:pPr marL="0" indent="0">
              <a:buNone/>
              <a:defRPr/>
            </a:pPr>
            <a:endParaRPr lang="nl-NL" dirty="0"/>
          </a:p>
          <a:p>
            <a:pPr marL="0" indent="0">
              <a:buFont typeface="Symbol" panose="05050102010706020507" pitchFamily="18" charset="2"/>
              <a:buNone/>
              <a:defRPr/>
            </a:pPr>
            <a:endParaRPr lang="nl-NL" dirty="0"/>
          </a:p>
        </p:txBody>
      </p:sp>
      <p:sp>
        <p:nvSpPr>
          <p:cNvPr id="16387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err="1"/>
              <a:t>Begeleidingsbehoefte</a:t>
            </a:r>
            <a:r>
              <a:rPr lang="en-US" altLang="nl-NL" dirty="0"/>
              <a:t> 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0150741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1538" y="2708919"/>
            <a:ext cx="7408862" cy="3240361"/>
          </a:xfrm>
        </p:spPr>
        <p:txBody>
          <a:bodyPr/>
          <a:lstStyle/>
          <a:p>
            <a:r>
              <a:rPr lang="en-US" dirty="0" err="1"/>
              <a:t>Bij</a:t>
            </a:r>
            <a:r>
              <a:rPr lang="en-US" dirty="0"/>
              <a:t> de intake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gekeken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begeleidings</a:t>
            </a:r>
            <a:r>
              <a:rPr lang="en-US" dirty="0"/>
              <a:t> </a:t>
            </a:r>
            <a:r>
              <a:rPr lang="en-US" dirty="0" err="1"/>
              <a:t>behoefte</a:t>
            </a:r>
            <a:r>
              <a:rPr lang="en-US" dirty="0"/>
              <a:t> van de </a:t>
            </a:r>
            <a:r>
              <a:rPr lang="en-US" dirty="0" err="1"/>
              <a:t>leerling</a:t>
            </a:r>
            <a:r>
              <a:rPr lang="en-US" dirty="0"/>
              <a:t>.</a:t>
            </a:r>
          </a:p>
          <a:p>
            <a:r>
              <a:rPr lang="en-US" dirty="0"/>
              <a:t>In </a:t>
            </a:r>
            <a:r>
              <a:rPr lang="en-US" dirty="0" err="1"/>
              <a:t>leerjaar</a:t>
            </a:r>
            <a:r>
              <a:rPr lang="en-US" dirty="0"/>
              <a:t> 1/2 </a:t>
            </a:r>
            <a:r>
              <a:rPr lang="en-US" dirty="0" err="1"/>
              <a:t>wordt</a:t>
            </a:r>
            <a:r>
              <a:rPr lang="en-US" dirty="0"/>
              <a:t> de </a:t>
            </a:r>
            <a:r>
              <a:rPr lang="en-US" dirty="0" err="1"/>
              <a:t>leerling</a:t>
            </a:r>
            <a:r>
              <a:rPr lang="en-US" dirty="0"/>
              <a:t> </a:t>
            </a:r>
            <a:r>
              <a:rPr lang="en-US" dirty="0" err="1"/>
              <a:t>nauwlettend</a:t>
            </a:r>
            <a:r>
              <a:rPr lang="en-US" dirty="0"/>
              <a:t> </a:t>
            </a:r>
            <a:r>
              <a:rPr lang="en-US" dirty="0" err="1"/>
              <a:t>gevolgd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leerlingbesprekingen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, </a:t>
            </a:r>
            <a:r>
              <a:rPr lang="en-US" dirty="0" err="1"/>
              <a:t>coachgesprekken</a:t>
            </a:r>
            <a:r>
              <a:rPr lang="en-US" dirty="0"/>
              <a:t>, </a:t>
            </a:r>
            <a:r>
              <a:rPr lang="en-US" dirty="0" err="1"/>
              <a:t>oudergesprekken</a:t>
            </a:r>
            <a:r>
              <a:rPr lang="en-US" dirty="0"/>
              <a:t>. </a:t>
            </a:r>
          </a:p>
          <a:p>
            <a:r>
              <a:rPr lang="en-US" dirty="0" err="1"/>
              <a:t>bevindingen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; ATC, LOB de (</a:t>
            </a:r>
            <a:r>
              <a:rPr lang="en-US" dirty="0" err="1"/>
              <a:t>groeps</a:t>
            </a:r>
            <a:r>
              <a:rPr lang="en-US" dirty="0"/>
              <a:t>) stage.</a:t>
            </a:r>
            <a:endParaRPr lang="nl-NL" dirty="0"/>
          </a:p>
          <a:p>
            <a:endParaRPr lang="en-US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</a:t>
            </a:r>
            <a:r>
              <a:rPr lang="en-US" dirty="0" err="1"/>
              <a:t>arbeidsmatige</a:t>
            </a:r>
            <a:r>
              <a:rPr lang="en-US" dirty="0"/>
              <a:t> </a:t>
            </a:r>
            <a:r>
              <a:rPr lang="en-US" dirty="0" err="1"/>
              <a:t>dagbesteding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231722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1538" y="2060848"/>
            <a:ext cx="7408862" cy="4065315"/>
          </a:xfrm>
        </p:spPr>
        <p:txBody>
          <a:bodyPr/>
          <a:lstStyle/>
          <a:p>
            <a:r>
              <a:rPr lang="nl-NL" dirty="0"/>
              <a:t>Bij reguliere stages vallen de leerlingen uit. Ze zijn niet gelukkig en niet op hun plek.</a:t>
            </a:r>
          </a:p>
          <a:p>
            <a:r>
              <a:rPr lang="nl-NL" dirty="0"/>
              <a:t>(vak)docenten geven advies,</a:t>
            </a:r>
          </a:p>
          <a:p>
            <a:r>
              <a:rPr lang="nl-NL" dirty="0"/>
              <a:t>Overleg met mentor, stage – en ondersteuning coördinator en ouders.</a:t>
            </a:r>
          </a:p>
          <a:p>
            <a:r>
              <a:rPr lang="nl-NL" dirty="0"/>
              <a:t>Jeugd en gezinscoach wordt ingeschakeld en de gemeentes worden hierbij betrokken.</a:t>
            </a:r>
          </a:p>
          <a:p>
            <a:r>
              <a:rPr lang="nl-NL" dirty="0"/>
              <a:t>Indicatie dagbesteding aanvraag.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Vervolg</a:t>
            </a:r>
            <a:r>
              <a:rPr lang="en-US" dirty="0"/>
              <a:t> route </a:t>
            </a:r>
            <a:r>
              <a:rPr lang="en-US" dirty="0" err="1"/>
              <a:t>arbeidsmatigedagbesteding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6025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el 2">
            <a:extLst>
              <a:ext uri="{FF2B5EF4-FFF2-40B4-BE49-F238E27FC236}">
                <a16:creationId xmlns:a16="http://schemas.microsoft.com/office/drawing/2014/main" id="{73FB2970-0920-4428-A637-D7B890C8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 wrap="square" anchor="ctr">
            <a:normAutofit/>
          </a:bodyPr>
          <a:lstStyle/>
          <a:p>
            <a:r>
              <a:rPr lang="nl-NL" altLang="nl-NL"/>
              <a:t>Waar is de dagbesteding?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D9E31B9-C26D-45A0-9F38-F75461211A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3630" y="2177387"/>
            <a:ext cx="4399401" cy="344728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Font typeface="Arial" panose="05050102010706020507" pitchFamily="18" charset="2"/>
              <a:buChar char="•"/>
              <a:defRPr/>
            </a:pPr>
            <a:r>
              <a:rPr lang="nl-NL" sz="1800" dirty="0">
                <a:latin typeface="Verdana"/>
                <a:ea typeface="Verdana"/>
                <a:cs typeface="Verdana"/>
              </a:rPr>
              <a:t>Dagbesteding wordt aangeboden door zorginstellingen. Deze zorginstellingen hebben contracten met de gemeente. </a:t>
            </a:r>
          </a:p>
          <a:p>
            <a:pPr>
              <a:lnSpc>
                <a:spcPct val="90000"/>
              </a:lnSpc>
              <a:buFont typeface="Arial" panose="05050102010706020507" pitchFamily="18" charset="2"/>
              <a:buChar char="•"/>
              <a:defRPr/>
            </a:pPr>
            <a:r>
              <a:rPr lang="nl-NL" sz="1800" dirty="0">
                <a:latin typeface="Verdana"/>
                <a:ea typeface="Verdana"/>
                <a:cs typeface="Verdana"/>
              </a:rPr>
              <a:t>Voorbeelden van zorginstellingen zijn o.a.: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nl-NL" sz="1800" dirty="0">
                <a:latin typeface="Verdana"/>
                <a:ea typeface="Verdana"/>
                <a:cs typeface="Verdana"/>
              </a:rPr>
              <a:t>    - </a:t>
            </a:r>
            <a:r>
              <a:rPr lang="nl-NL" sz="1800" dirty="0" err="1">
                <a:latin typeface="Verdana"/>
                <a:ea typeface="Verdana"/>
                <a:cs typeface="Verdana"/>
              </a:rPr>
              <a:t>Esdégé</a:t>
            </a:r>
            <a:r>
              <a:rPr lang="nl-NL" sz="1800" dirty="0">
                <a:latin typeface="Verdana"/>
                <a:ea typeface="Verdana"/>
                <a:cs typeface="Verdana"/>
              </a:rPr>
              <a:t>- </a:t>
            </a:r>
            <a:r>
              <a:rPr lang="nl-NL" sz="1800" dirty="0" err="1">
                <a:latin typeface="Verdana"/>
                <a:ea typeface="Verdana"/>
                <a:cs typeface="Verdana"/>
              </a:rPr>
              <a:t>Reigersdaal</a:t>
            </a:r>
            <a:r>
              <a:rPr lang="nl-NL" sz="1800" dirty="0">
                <a:latin typeface="Verdana"/>
                <a:ea typeface="Verdana"/>
                <a:cs typeface="Verdana"/>
              </a:rPr>
              <a:t> (</a:t>
            </a:r>
            <a:r>
              <a:rPr lang="nl-NL" sz="1800" dirty="0" err="1">
                <a:latin typeface="Verdana"/>
                <a:ea typeface="Verdana"/>
                <a:cs typeface="Verdana"/>
              </a:rPr>
              <a:t>fetura</a:t>
            </a:r>
            <a:r>
              <a:rPr lang="nl-NL" sz="1800" dirty="0">
                <a:latin typeface="Verdana"/>
                <a:ea typeface="Verdana"/>
                <a:cs typeface="Verdana"/>
              </a:rPr>
              <a:t>,      	Leescafé)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nl-NL" sz="1800" dirty="0">
                <a:latin typeface="Verdana"/>
                <a:ea typeface="Verdana"/>
                <a:cs typeface="Verdana"/>
              </a:rPr>
              <a:t>    - Raphaelstichting (Oosterheem)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nl-NL" sz="1800" dirty="0">
                <a:latin typeface="Verdana"/>
                <a:ea typeface="Verdana"/>
                <a:cs typeface="Verdana"/>
              </a:rPr>
              <a:t>    - Landzijde (zorgboerderijen)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nl-NL" sz="1800" dirty="0">
              <a:latin typeface="Verdana"/>
              <a:ea typeface="Verdana"/>
              <a:cs typeface="Verdana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02EA19B-A81D-4943-9DD2-AADFA89A6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140" y="1988841"/>
            <a:ext cx="3283647" cy="1313458"/>
          </a:xfrm>
          <a:prstGeom prst="rect">
            <a:avLst/>
          </a:prstGeom>
          <a:noFill/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E4F076C-0EC9-4E13-87A5-423FA0E0A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140" y="3417284"/>
            <a:ext cx="3179659" cy="1358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EC33EC8-2AB8-4823-B0ED-56E66BC3A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7141" y="4870318"/>
            <a:ext cx="3179658" cy="124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28453"/>
      </p:ext>
    </p:extLst>
  </p:cSld>
  <p:clrMapOvr>
    <a:masterClrMapping/>
  </p:clrMapOvr>
  <p:transition spd="med" advTm="88024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Indicatie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7567753" cy="3447288"/>
          </a:xfrm>
        </p:spPr>
        <p:txBody>
          <a:bodyPr/>
          <a:lstStyle/>
          <a:p>
            <a:r>
              <a:rPr lang="nl-NL" dirty="0"/>
              <a:t>Voor het stagelopen en de uitstroom is er een indicatie nodig. </a:t>
            </a:r>
          </a:p>
          <a:p>
            <a:r>
              <a:rPr lang="nl-NL" dirty="0"/>
              <a:t>De indicatie wordt aangevraagd door een J&amp;G coach of door schoolmaatschappelijk werk.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1213343"/>
      </p:ext>
    </p:extLst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Inkomsten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9512" y="2780928"/>
            <a:ext cx="3822192" cy="3096344"/>
          </a:xfrm>
        </p:spPr>
        <p:txBody>
          <a:bodyPr/>
          <a:lstStyle/>
          <a:p>
            <a:r>
              <a:rPr lang="nl-NL" dirty="0"/>
              <a:t>Leren: </a:t>
            </a:r>
          </a:p>
          <a:p>
            <a:pPr marL="0" indent="0">
              <a:buNone/>
            </a:pPr>
            <a:r>
              <a:rPr lang="nl-NL" dirty="0"/>
              <a:t>Het is (soms) mogelijk om binnen de arbeidsmatige dagbesteding </a:t>
            </a:r>
            <a:r>
              <a:rPr lang="nl-NL" u="sng" dirty="0"/>
              <a:t>branchecertificaten</a:t>
            </a:r>
            <a:r>
              <a:rPr lang="nl-NL" dirty="0"/>
              <a:t> te behalen.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l-NL" dirty="0"/>
              <a:t>Inkomsten: </a:t>
            </a:r>
          </a:p>
          <a:p>
            <a:pPr marL="0" indent="0">
              <a:buNone/>
            </a:pPr>
            <a:r>
              <a:rPr lang="nl-NL" dirty="0"/>
              <a:t>Leerlingen ontvangen een Participatiewet </a:t>
            </a:r>
            <a:r>
              <a:rPr lang="nl-NL" u="sng" dirty="0"/>
              <a:t>uitkering </a:t>
            </a:r>
            <a:r>
              <a:rPr lang="nl-NL" dirty="0"/>
              <a:t>vanaf 18 jaar. </a:t>
            </a:r>
          </a:p>
          <a:p>
            <a:pPr marL="0" indent="0">
              <a:buNone/>
            </a:pPr>
            <a:r>
              <a:rPr lang="en-US" dirty="0" err="1"/>
              <a:t>Er</a:t>
            </a:r>
            <a:r>
              <a:rPr lang="en-US" dirty="0"/>
              <a:t> is </a:t>
            </a:r>
            <a:r>
              <a:rPr lang="en-US" dirty="0" err="1"/>
              <a:t>verschil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thuis</a:t>
            </a:r>
            <a:r>
              <a:rPr lang="en-US" dirty="0"/>
              <a:t>- of </a:t>
            </a:r>
            <a:r>
              <a:rPr lang="en-US" dirty="0" err="1"/>
              <a:t>uitwonend</a:t>
            </a:r>
            <a:r>
              <a:rPr lang="en-US" dirty="0"/>
              <a:t>.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8271227"/>
      </p:ext>
    </p:extLst>
  </p:cSld>
  <p:clrMapOvr>
    <a:masterClrMapping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8010145" cy="34472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 err="1"/>
              <a:t>Bedankt</a:t>
            </a:r>
            <a:r>
              <a:rPr lang="en-US" sz="3600" dirty="0"/>
              <a:t> </a:t>
            </a:r>
            <a:r>
              <a:rPr lang="en-US" sz="3600" dirty="0" err="1"/>
              <a:t>voor</a:t>
            </a:r>
            <a:r>
              <a:rPr lang="en-US" sz="3600" dirty="0"/>
              <a:t> </a:t>
            </a:r>
            <a:r>
              <a:rPr lang="en-US" sz="3600" dirty="0" err="1"/>
              <a:t>uw</a:t>
            </a:r>
            <a:r>
              <a:rPr lang="en-US" sz="3600" dirty="0"/>
              <a:t> </a:t>
            </a:r>
            <a:r>
              <a:rPr lang="en-US" sz="3600" dirty="0" err="1"/>
              <a:t>aandacht</a:t>
            </a:r>
            <a:r>
              <a:rPr lang="en-US" sz="3600" dirty="0"/>
              <a:t>!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153663693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1538" y="2132856"/>
            <a:ext cx="7408862" cy="3993307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sz="5400" dirty="0" err="1"/>
              <a:t>Waar</a:t>
            </a:r>
            <a:r>
              <a:rPr lang="en-US" sz="5400" dirty="0"/>
              <a:t> of </a:t>
            </a:r>
            <a:r>
              <a:rPr lang="en-US" sz="5400" dirty="0" err="1"/>
              <a:t>niet</a:t>
            </a:r>
            <a:r>
              <a:rPr lang="en-US" sz="5400" dirty="0"/>
              <a:t> </a:t>
            </a:r>
            <a:r>
              <a:rPr lang="en-US" sz="5400" dirty="0" err="1"/>
              <a:t>waar</a:t>
            </a:r>
            <a:r>
              <a:rPr lang="en-US" sz="5400" dirty="0"/>
              <a:t>?</a:t>
            </a:r>
            <a:endParaRPr lang="nl-NL" sz="5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weten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al?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717032"/>
            <a:ext cx="4756265" cy="209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69286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arbeidsmatigedagstedingsplekken</a:t>
            </a:r>
            <a:r>
              <a:rPr lang="en-US" dirty="0"/>
              <a:t> kun je </a:t>
            </a:r>
            <a:r>
              <a:rPr lang="en-US" dirty="0" err="1"/>
              <a:t>opgaan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branchecertificaten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768026"/>
      </p:ext>
    </p:ext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Dagbesteding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bekostigd</a:t>
            </a:r>
            <a:r>
              <a:rPr lang="en-US" dirty="0"/>
              <a:t> door de </a:t>
            </a:r>
            <a:r>
              <a:rPr lang="en-US" dirty="0" err="1"/>
              <a:t>gemeente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824622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Indicatie</a:t>
            </a:r>
            <a:r>
              <a:rPr lang="en-US" dirty="0"/>
              <a:t> </a:t>
            </a:r>
            <a:r>
              <a:rPr lang="en-US" dirty="0" err="1"/>
              <a:t>dagbesteding</a:t>
            </a:r>
            <a:r>
              <a:rPr lang="en-US" dirty="0"/>
              <a:t> 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toegewezen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103369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uitstroomt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indicatie</a:t>
            </a:r>
            <a:r>
              <a:rPr lang="en-US" dirty="0"/>
              <a:t> </a:t>
            </a:r>
            <a:r>
              <a:rPr lang="en-US" dirty="0" err="1"/>
              <a:t>arbeidsmatigedagbesteding</a:t>
            </a:r>
            <a:r>
              <a:rPr lang="en-US" dirty="0"/>
              <a:t> </a:t>
            </a:r>
            <a:r>
              <a:rPr lang="en-US" dirty="0" err="1"/>
              <a:t>krijg</a:t>
            </a:r>
            <a:r>
              <a:rPr lang="en-US" dirty="0"/>
              <a:t> je loon.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5995731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WNK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voorbeeld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arbeidsmatige</a:t>
            </a:r>
            <a:r>
              <a:rPr lang="en-US" dirty="0"/>
              <a:t> </a:t>
            </a:r>
            <a:r>
              <a:rPr lang="en-US" dirty="0" err="1"/>
              <a:t>dagbestedingsplek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943588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indicatie</a:t>
            </a:r>
            <a:r>
              <a:rPr lang="en-US" dirty="0"/>
              <a:t> is </a:t>
            </a:r>
            <a:r>
              <a:rPr lang="en-US" dirty="0" err="1"/>
              <a:t>toegewezen</a:t>
            </a:r>
            <a:r>
              <a:rPr lang="en-US" dirty="0"/>
              <a:t> is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je </a:t>
            </a: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238204"/>
      </p:ext>
    </p:ext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Arbeidsmatige</a:t>
            </a:r>
            <a:r>
              <a:rPr lang="en-US" dirty="0"/>
              <a:t> </a:t>
            </a:r>
            <a:r>
              <a:rPr lang="en-US" dirty="0" err="1"/>
              <a:t>dagbesteding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activiteitengericht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Belevingsgericht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</a:t>
            </a:r>
            <a:r>
              <a:rPr lang="en-US" dirty="0" err="1"/>
              <a:t>terecht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arbeidsmatige</a:t>
            </a:r>
            <a:r>
              <a:rPr lang="en-US" dirty="0"/>
              <a:t> </a:t>
            </a:r>
            <a:r>
              <a:rPr lang="en-US" dirty="0" err="1"/>
              <a:t>dagbesteding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van </a:t>
            </a:r>
            <a:r>
              <a:rPr lang="en-US" dirty="0" err="1"/>
              <a:t>dagbesteding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7400407"/>
      </p:ext>
    </p:extLst>
  </p:cSld>
  <p:clrMapOvr>
    <a:masterClrMapping/>
  </p:clrMapOvr>
  <p:transition spd="med"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8F8F2C8EFB04283ECFDF14673686B" ma:contentTypeVersion="5" ma:contentTypeDescription="Een nieuw document maken." ma:contentTypeScope="" ma:versionID="74e4681c61adced22eac3aaacb62c6bd">
  <xsd:schema xmlns:xsd="http://www.w3.org/2001/XMLSchema" xmlns:xs="http://www.w3.org/2001/XMLSchema" xmlns:p="http://schemas.microsoft.com/office/2006/metadata/properties" xmlns:ns3="8dfa88fd-295d-4f8f-baa2-6bb937f15cc7" xmlns:ns4="70d98b71-66c9-49b4-90d9-5a16fddd8f75" targetNamespace="http://schemas.microsoft.com/office/2006/metadata/properties" ma:root="true" ma:fieldsID="46a00d31437c67abc1417abb651e689a" ns3:_="" ns4:_="">
    <xsd:import namespace="8dfa88fd-295d-4f8f-baa2-6bb937f15cc7"/>
    <xsd:import namespace="70d98b71-66c9-49b4-90d9-5a16fddd8f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a88fd-295d-4f8f-baa2-6bb937f15c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98b71-66c9-49b4-90d9-5a16fddd8f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5FEBF4-89B3-4E20-8665-DC6625958E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4F3BD8-A2D7-43B6-AC7A-49315CB7E004}">
  <ds:schemaRefs>
    <ds:schemaRef ds:uri="70d98b71-66c9-49b4-90d9-5a16fddd8f75"/>
    <ds:schemaRef ds:uri="8dfa88fd-295d-4f8f-baa2-6bb937f15c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54D93F-D8AB-4424-A71F-EAD9A35D3DA6}">
  <ds:schemaRefs>
    <ds:schemaRef ds:uri="8dfa88fd-295d-4f8f-baa2-6bb937f15cc7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70d98b71-66c9-49b4-90d9-5a16fddd8f75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414</Words>
  <Application>Microsoft Office PowerPoint</Application>
  <PresentationFormat>Diavoorstelling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Candara</vt:lpstr>
      <vt:lpstr>Symbol</vt:lpstr>
      <vt:lpstr>Times New Roman</vt:lpstr>
      <vt:lpstr>Verdana</vt:lpstr>
      <vt:lpstr>Golfvorm</vt:lpstr>
      <vt:lpstr>Arbeidsmatige dagbesteding</vt:lpstr>
      <vt:lpstr>Wat weten jullie al?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Welke vormen van dagbesteding zijn er?</vt:lpstr>
      <vt:lpstr>Wat houdt arbeidsmatige dagbesteding in?</vt:lpstr>
      <vt:lpstr>Begeleidingsbehoefte </vt:lpstr>
      <vt:lpstr>Route arbeidsmatige dagbesteding</vt:lpstr>
      <vt:lpstr>Vervolg route arbeidsmatigedagbesteding</vt:lpstr>
      <vt:lpstr>Waar is de dagbesteding?</vt:lpstr>
      <vt:lpstr>Indicatie.</vt:lpstr>
      <vt:lpstr>Inkomsten en leren</vt:lpstr>
      <vt:lpstr>PowerPoint-presentatie</vt:lpstr>
    </vt:vector>
  </TitlesOfParts>
  <Company>Kaprion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Schoolverlaters Polsstok</dc:title>
  <dc:creator>Pc Prive</dc:creator>
  <cp:lastModifiedBy>Pelger, M.</cp:lastModifiedBy>
  <cp:revision>314</cp:revision>
  <cp:lastPrinted>2015-11-07T13:29:38Z</cp:lastPrinted>
  <dcterms:created xsi:type="dcterms:W3CDTF">2001-10-21T12:00:48Z</dcterms:created>
  <dcterms:modified xsi:type="dcterms:W3CDTF">2023-11-27T13:41:44Z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0x01010002A8F8F2C8EFB04283ECFDF14673686B</vt:lpwstr>
  </property>
</Properties>
</file>