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81" r:id="rId2"/>
    <p:sldId id="278" r:id="rId3"/>
    <p:sldId id="279" r:id="rId4"/>
    <p:sldId id="282" r:id="rId5"/>
    <p:sldId id="258" r:id="rId6"/>
    <p:sldId id="263" r:id="rId7"/>
    <p:sldId id="273" r:id="rId8"/>
    <p:sldId id="275" r:id="rId9"/>
    <p:sldId id="283" r:id="rId10"/>
    <p:sldId id="284" r:id="rId11"/>
    <p:sldId id="265" r:id="rId12"/>
    <p:sldId id="264" r:id="rId13"/>
    <p:sldId id="285" r:id="rId14"/>
    <p:sldId id="270" r:id="rId15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49958-9293-46C8-AFF8-EB17658495AE}" v="6" dt="2021-02-09T12:00:45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8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28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5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95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7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6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7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6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0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3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0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3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1672523"/>
          </a:xfrm>
        </p:spPr>
        <p:txBody>
          <a:bodyPr>
            <a:normAutofit fontScale="90000"/>
          </a:bodyPr>
          <a:lstStyle/>
          <a:p>
            <a:r>
              <a:rPr lang="en-US" sz="7200" b="1" dirty="0" err="1"/>
              <a:t>Uitstroom</a:t>
            </a:r>
            <a:r>
              <a:rPr lang="en-US" sz="7200" b="1" dirty="0"/>
              <a:t>: </a:t>
            </a:r>
            <a:r>
              <a:rPr lang="en-US" sz="7200" b="1" dirty="0" err="1"/>
              <a:t>Leren</a:t>
            </a:r>
            <a:br>
              <a:rPr lang="en-US" sz="7200" b="1" dirty="0"/>
            </a:br>
            <a:r>
              <a:rPr lang="en-US" dirty="0"/>
              <a:t>22 November 2023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110" y="2774279"/>
            <a:ext cx="3948098" cy="26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1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Verdana" panose="020B0604030504040204" pitchFamily="34" charset="0"/>
                <a:ea typeface="Verdana" panose="020B0604030504040204" pitchFamily="34" charset="0"/>
              </a:rPr>
              <a:t>Vrijdag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522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Theorie: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Nederlands (Studiemeter)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-Rekenen (Studiemeter)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-Burgerschap (Studiemeter)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IOP uur (werken aan entree opdrachten)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-Keuzedeel solliciteren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-Uitwerken (stage) opdrachten &amp;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vaktheorie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Huiswerk</a:t>
            </a:r>
            <a:endParaRPr lang="en-US" u="sng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487" y="3435578"/>
            <a:ext cx="3438442" cy="13290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704" y="2133600"/>
            <a:ext cx="4467225" cy="10191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091" y="4993221"/>
            <a:ext cx="1502838" cy="15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38400" y="315310"/>
            <a:ext cx="739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Bindend studieadvies in januari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8000" t="20667" r="28871" b="8055"/>
          <a:stretch/>
        </p:blipFill>
        <p:spPr>
          <a:xfrm>
            <a:off x="2007476" y="1022465"/>
            <a:ext cx="5297243" cy="4924442"/>
          </a:xfrm>
          <a:prstGeom prst="rect">
            <a:avLst/>
          </a:prstGeom>
        </p:spPr>
      </p:pic>
      <p:sp>
        <p:nvSpPr>
          <p:cNvPr id="4" name="Pijl-rechts 3"/>
          <p:cNvSpPr/>
          <p:nvPr/>
        </p:nvSpPr>
        <p:spPr>
          <a:xfrm>
            <a:off x="839096" y="1796527"/>
            <a:ext cx="1168380" cy="5486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445830" y="1448790"/>
            <a:ext cx="44939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BSA wordt in samenspraak met de 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ORGB bepaald.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Hierin worden de volgende punten meegenomen: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Goede leer/werkhouding op stage en op school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Huiswerk wordt gemaakt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Stage-opdrachten zijn voldoende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Student werkt zelfstandig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Student laat een groei zien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De wensen van de student</a:t>
            </a:r>
          </a:p>
          <a:p>
            <a:pPr marL="285750" indent="-285750">
              <a:buFontTx/>
              <a:buChar char="-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85505" y="525517"/>
            <a:ext cx="853984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Mogelijke uitkomsten bindend studieadvies/na behalen diploma:</a:t>
            </a:r>
          </a:p>
          <a:p>
            <a:pPr algn="ctr"/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een Entree (MBO1) diploma aan het werk, eventueel door naar MBO2 Praktijkleren</a:t>
            </a: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een Entree (MBO1) diploma door naar een MBO2 opleiding (BOL of BBL)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stoppen met de opleiding en aan het werk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742950" lvl="1" indent="-285750">
              <a:buFontTx/>
              <a:buChar char="-"/>
            </a:pP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Tx/>
              <a:buChar char="-"/>
            </a:pP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34" y="4124537"/>
            <a:ext cx="1633137" cy="108677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318" y="2654952"/>
            <a:ext cx="1606653" cy="10691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318" y="5611747"/>
            <a:ext cx="1633342" cy="10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0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Diploma entree </a:t>
            </a:r>
            <a:r>
              <a:rPr lang="en-US" sz="4400" dirty="0" err="1">
                <a:latin typeface="Verdana" panose="020B0604030504040204" pitchFamily="34" charset="0"/>
                <a:ea typeface="Verdana" panose="020B0604030504040204" pitchFamily="34" charset="0"/>
              </a:rPr>
              <a:t>behaald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Uitstroom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mogelijkheden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Werk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(4)</a:t>
            </a:r>
          </a:p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Tussenjaar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(2)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MBO 2 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</a:rPr>
              <a:t>BBL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(3)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MBO 2 BOL (9)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MBO 2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Praktijkleren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(1)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099" y="624110"/>
            <a:ext cx="2062113" cy="14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3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</a:rPr>
              <a:t>Vragen?</a:t>
            </a:r>
            <a:br>
              <a:rPr lang="nl-NL" sz="4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285688"/>
            <a:ext cx="7247441" cy="30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</a:rPr>
              <a:t>Uitstroom: Entree opleiding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89212" y="2133599"/>
            <a:ext cx="4347616" cy="4433456"/>
          </a:xfrm>
        </p:spPr>
        <p:txBody>
          <a:bodyPr>
            <a:normAutofit fontScale="85000" lnSpcReduction="20000"/>
          </a:bodyPr>
          <a:lstStyle/>
          <a:p>
            <a:r>
              <a:rPr lang="nl-NL" sz="4000" u="sng" dirty="0">
                <a:latin typeface="Verdana" panose="020B0604030504040204" pitchFamily="34" charset="0"/>
                <a:ea typeface="Verdana" panose="020B0604030504040204" pitchFamily="34" charset="0"/>
              </a:rPr>
              <a:t>Intern</a:t>
            </a:r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Binnen Focus</a:t>
            </a:r>
          </a:p>
          <a:p>
            <a:pPr marL="0" indent="0">
              <a:buNone/>
            </a:pPr>
            <a:endParaRPr lang="nl-NL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Keuze voor intern of extern? 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Zelfde diploma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MBO1 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896150" cy="3777622"/>
          </a:xfrm>
        </p:spPr>
        <p:txBody>
          <a:bodyPr>
            <a:normAutofit fontScale="85000" lnSpcReduction="20000"/>
          </a:bodyPr>
          <a:lstStyle/>
          <a:p>
            <a:r>
              <a:rPr lang="nl-NL" sz="4000" u="sng" dirty="0">
                <a:latin typeface="Verdana" panose="020B0604030504040204" pitchFamily="34" charset="0"/>
                <a:ea typeface="Verdana" panose="020B0604030504040204" pitchFamily="34" charset="0"/>
              </a:rPr>
              <a:t>Extern</a:t>
            </a:r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Bij ROC: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Horizon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VONK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SVO</a:t>
            </a:r>
          </a:p>
          <a:p>
            <a:endParaRPr lang="nl-NL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Aanmelden moet voor 1 april!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959" y="2126222"/>
            <a:ext cx="2013851" cy="8522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809" y="3109592"/>
            <a:ext cx="1096852" cy="7752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809" y="4113409"/>
            <a:ext cx="1669673" cy="5966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959" y="3071082"/>
            <a:ext cx="2019687" cy="85223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6496" y="4015033"/>
            <a:ext cx="1602314" cy="10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8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</a:rPr>
              <a:t>Externe Entree Opleiding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65163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Advies: Bezoek de open dagen</a:t>
            </a: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Grote mate van zelfstandigheid verwacht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Warme overdracht van Focus naar ROC</a:t>
            </a:r>
          </a:p>
        </p:txBody>
      </p:sp>
      <p:sp>
        <p:nvSpPr>
          <p:cNvPr id="4" name="AutoShape 2" descr="Open dagen MBO 2022 | Techniekcollege Parkstad Lim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088" y="1563585"/>
            <a:ext cx="2317227" cy="14441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404" y="3527883"/>
            <a:ext cx="2369615" cy="13735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726" y="5383655"/>
            <a:ext cx="2096237" cy="12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Interne entree </a:t>
            </a:r>
            <a:r>
              <a:rPr lang="en-US" sz="4400" dirty="0" err="1">
                <a:latin typeface="Verdana" panose="020B0604030504040204" pitchFamily="34" charset="0"/>
                <a:ea typeface="Verdana" panose="020B0604030504040204" pitchFamily="34" charset="0"/>
              </a:rPr>
              <a:t>opleiding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in samenwerking met de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OrgB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(Organisatie In Balans)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Kleine setting, vertrouwde docenten, stagebezoeken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027" y="4185584"/>
            <a:ext cx="2024895" cy="14232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975" y="4266242"/>
            <a:ext cx="3523793" cy="12619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531" y="4185585"/>
            <a:ext cx="1516526" cy="14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1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04592" y="1040524"/>
            <a:ext cx="91000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De (interne) entree leerlingen op Focus volgen één van onderstaande opleidingen. 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Crebo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-register (centraal register beroepsopleidingen)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/>
              <a:t>25741 </a:t>
            </a:r>
            <a:r>
              <a:rPr lang="en-US" b="1" dirty="0" err="1"/>
              <a:t>Assistent</a:t>
            </a:r>
            <a:r>
              <a:rPr lang="en-US" b="1" dirty="0"/>
              <a:t> dienstverlening </a:t>
            </a:r>
          </a:p>
          <a:p>
            <a:r>
              <a:rPr lang="en-US" b="1" dirty="0"/>
              <a:t>25742 </a:t>
            </a:r>
            <a:r>
              <a:rPr lang="en-US" b="1" dirty="0" err="1"/>
              <a:t>Assistent</a:t>
            </a:r>
            <a:r>
              <a:rPr lang="en-US" b="1" dirty="0"/>
              <a:t> </a:t>
            </a:r>
            <a:r>
              <a:rPr lang="en-US" b="1" dirty="0" err="1"/>
              <a:t>horeca</a:t>
            </a:r>
            <a:r>
              <a:rPr lang="en-US" b="1" dirty="0"/>
              <a:t>, </a:t>
            </a:r>
            <a:r>
              <a:rPr lang="en-US" b="1" dirty="0" err="1"/>
              <a:t>voeding</a:t>
            </a:r>
            <a:r>
              <a:rPr lang="en-US" b="1" dirty="0"/>
              <a:t> of </a:t>
            </a:r>
            <a:r>
              <a:rPr lang="en-US" b="1" dirty="0" err="1"/>
              <a:t>voedingsindustrie</a:t>
            </a:r>
            <a:r>
              <a:rPr lang="en-US" b="1" dirty="0"/>
              <a:t> </a:t>
            </a:r>
          </a:p>
          <a:p>
            <a:r>
              <a:rPr lang="en-US" dirty="0"/>
              <a:t>25743 </a:t>
            </a:r>
            <a:r>
              <a:rPr lang="en-US" dirty="0" err="1"/>
              <a:t>Assistent</a:t>
            </a:r>
            <a:r>
              <a:rPr lang="en-US" dirty="0"/>
              <a:t> </a:t>
            </a:r>
            <a:r>
              <a:rPr lang="en-US" dirty="0" err="1"/>
              <a:t>logistiek</a:t>
            </a:r>
            <a:r>
              <a:rPr lang="en-US" dirty="0"/>
              <a:t> </a:t>
            </a:r>
          </a:p>
          <a:p>
            <a:r>
              <a:rPr lang="en-US" dirty="0"/>
              <a:t>25747 </a:t>
            </a:r>
            <a:r>
              <a:rPr lang="en-US" dirty="0" err="1"/>
              <a:t>Assistent</a:t>
            </a:r>
            <a:r>
              <a:rPr lang="en-US" dirty="0"/>
              <a:t> </a:t>
            </a:r>
            <a:r>
              <a:rPr lang="en-US" dirty="0" err="1"/>
              <a:t>procestechniek</a:t>
            </a:r>
            <a:r>
              <a:rPr lang="en-US" dirty="0"/>
              <a:t> </a:t>
            </a:r>
          </a:p>
          <a:p>
            <a:r>
              <a:rPr lang="en-US" dirty="0"/>
              <a:t>25746 </a:t>
            </a:r>
            <a:r>
              <a:rPr lang="en-US" dirty="0" err="1"/>
              <a:t>Assistent</a:t>
            </a:r>
            <a:r>
              <a:rPr lang="en-US" dirty="0"/>
              <a:t> plant, </a:t>
            </a:r>
            <a:r>
              <a:rPr lang="en-US" dirty="0" err="1"/>
              <a:t>dier</a:t>
            </a:r>
            <a:r>
              <a:rPr lang="en-US" dirty="0"/>
              <a:t> of </a:t>
            </a:r>
            <a:r>
              <a:rPr lang="en-US" dirty="0" err="1"/>
              <a:t>groene</a:t>
            </a:r>
            <a:r>
              <a:rPr lang="en-US" dirty="0"/>
              <a:t> </a:t>
            </a:r>
            <a:r>
              <a:rPr lang="en-US" dirty="0" err="1"/>
              <a:t>leefomgeving</a:t>
            </a:r>
            <a:r>
              <a:rPr lang="en-US" dirty="0"/>
              <a:t> </a:t>
            </a:r>
          </a:p>
          <a:p>
            <a:r>
              <a:rPr lang="en-US" b="1" dirty="0"/>
              <a:t>25740 </a:t>
            </a:r>
            <a:r>
              <a:rPr lang="en-US" b="1" dirty="0" err="1"/>
              <a:t>Assistent</a:t>
            </a:r>
            <a:r>
              <a:rPr lang="en-US" b="1" dirty="0"/>
              <a:t> </a:t>
            </a:r>
            <a:r>
              <a:rPr lang="en-US" b="1" dirty="0" err="1"/>
              <a:t>bouwen</a:t>
            </a:r>
            <a:r>
              <a:rPr lang="en-US" b="1" dirty="0"/>
              <a:t>, </a:t>
            </a:r>
            <a:r>
              <a:rPr lang="en-US" b="1" dirty="0" err="1"/>
              <a:t>wonen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onderhoud</a:t>
            </a:r>
            <a:r>
              <a:rPr lang="en-US" b="1" dirty="0"/>
              <a:t> </a:t>
            </a:r>
          </a:p>
          <a:p>
            <a:r>
              <a:rPr lang="en-US" b="1" dirty="0"/>
              <a:t>25748 </a:t>
            </a:r>
            <a:r>
              <a:rPr lang="en-US" b="1" dirty="0" err="1"/>
              <a:t>Assistent</a:t>
            </a:r>
            <a:r>
              <a:rPr lang="en-US" b="1" dirty="0"/>
              <a:t> </a:t>
            </a:r>
            <a:r>
              <a:rPr lang="en-US" b="1" dirty="0" err="1"/>
              <a:t>verkoop</a:t>
            </a:r>
            <a:r>
              <a:rPr lang="en-US" b="1" dirty="0"/>
              <a:t>/retail </a:t>
            </a:r>
          </a:p>
          <a:p>
            <a:r>
              <a:rPr lang="en-US" dirty="0"/>
              <a:t>25745 </a:t>
            </a:r>
            <a:r>
              <a:rPr lang="en-US" dirty="0" err="1"/>
              <a:t>Assistent</a:t>
            </a:r>
            <a:r>
              <a:rPr lang="en-US" dirty="0"/>
              <a:t> </a:t>
            </a:r>
            <a:r>
              <a:rPr lang="en-US" dirty="0" err="1"/>
              <a:t>mobiliteitsbranche</a:t>
            </a:r>
            <a:r>
              <a:rPr lang="en-US" dirty="0"/>
              <a:t> </a:t>
            </a:r>
          </a:p>
          <a:p>
            <a:r>
              <a:rPr lang="en-US" b="1" dirty="0"/>
              <a:t>25744 </a:t>
            </a:r>
            <a:r>
              <a:rPr lang="en-US" b="1" dirty="0" err="1"/>
              <a:t>Assistent</a:t>
            </a:r>
            <a:r>
              <a:rPr lang="en-US" b="1" dirty="0"/>
              <a:t> </a:t>
            </a:r>
            <a:r>
              <a:rPr lang="en-US" b="1" dirty="0" err="1"/>
              <a:t>metaal</a:t>
            </a:r>
            <a:r>
              <a:rPr lang="en-US" b="1" dirty="0"/>
              <a:t>- </a:t>
            </a:r>
            <a:r>
              <a:rPr lang="en-US" b="1" dirty="0" err="1"/>
              <a:t>elektro</a:t>
            </a:r>
            <a:r>
              <a:rPr lang="en-US" b="1" dirty="0"/>
              <a:t>-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installatietechniek</a:t>
            </a:r>
            <a:r>
              <a:rPr lang="en-US" b="1" dirty="0"/>
              <a:t>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714" y="1482983"/>
            <a:ext cx="2110355" cy="158072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714" y="3242811"/>
            <a:ext cx="2139074" cy="142345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714" y="4841390"/>
            <a:ext cx="2139074" cy="10695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592" y="5162610"/>
            <a:ext cx="2469724" cy="123486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956" y="5145984"/>
            <a:ext cx="1840731" cy="12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5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76551" y="0"/>
            <a:ext cx="950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Stage/werk bij </a:t>
            </a:r>
            <a:r>
              <a:rPr lang="nl-NL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erkend leerbedrijf-SBB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104" t="9246" r="5363" b="5774"/>
          <a:stretch/>
        </p:blipFill>
        <p:spPr>
          <a:xfrm>
            <a:off x="1576551" y="4364617"/>
            <a:ext cx="3550243" cy="187452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99409" y="1754326"/>
            <a:ext cx="10509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De leerling loopt stage bij 1 </a:t>
            </a:r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</a:rPr>
              <a:t>erkend leerbedrijf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gedurende het gehele schooljaar. 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Voor de benodigde wettelijke uren voor de Entree-opleiding is een stage/werkweek van minimaal 20 uur per week vereist. </a:t>
            </a:r>
            <a:r>
              <a:rPr lang="nl-NL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(in totaal minimaal 650 uur per schooljaar) 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Duaaltraject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(BBL)of stage (BOL)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002" y="4364617"/>
            <a:ext cx="3227809" cy="18136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49" y="4364617"/>
            <a:ext cx="1312125" cy="18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3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Focus voorwaarden/succes factoren voor een positief advies, zowel intern als extern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69549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l-NL" dirty="0"/>
              <a:t>Leerling heeft zijn/haar </a:t>
            </a:r>
            <a:r>
              <a:rPr lang="nl-NL" u="sng" dirty="0" err="1"/>
              <a:t>PrO</a:t>
            </a:r>
            <a:r>
              <a:rPr lang="nl-NL" u="sng" dirty="0"/>
              <a:t>-diploma </a:t>
            </a:r>
            <a:r>
              <a:rPr lang="nl-NL" dirty="0"/>
              <a:t>behaald</a:t>
            </a:r>
            <a:endParaRPr lang="en-US" dirty="0"/>
          </a:p>
          <a:p>
            <a:r>
              <a:rPr lang="nl-NL" dirty="0"/>
              <a:t>Leerling heeft </a:t>
            </a:r>
            <a:r>
              <a:rPr lang="nl-NL" u="sng" dirty="0"/>
              <a:t>bij voorkeur 5 jaar Praktijkonderwijs </a:t>
            </a:r>
            <a:r>
              <a:rPr lang="nl-NL" dirty="0"/>
              <a:t>gevolgd</a:t>
            </a:r>
          </a:p>
          <a:p>
            <a:pPr lvl="0"/>
            <a:r>
              <a:rPr lang="nl-NL" dirty="0"/>
              <a:t>Leerling is klaar voor de overstap, heeft de </a:t>
            </a:r>
            <a:r>
              <a:rPr lang="nl-NL" u="sng" dirty="0"/>
              <a:t>leeftijd</a:t>
            </a:r>
            <a:r>
              <a:rPr lang="nl-NL" dirty="0"/>
              <a:t>, is </a:t>
            </a:r>
            <a:r>
              <a:rPr lang="nl-NL" u="sng" dirty="0"/>
              <a:t>zelfstandig</a:t>
            </a:r>
            <a:r>
              <a:rPr lang="nl-NL" dirty="0"/>
              <a:t> en neemt </a:t>
            </a:r>
            <a:r>
              <a:rPr lang="nl-NL" u="sng" dirty="0"/>
              <a:t>verantwoordelijkheid</a:t>
            </a:r>
          </a:p>
          <a:p>
            <a:pPr lvl="0"/>
            <a:r>
              <a:rPr lang="nl-NL" dirty="0"/>
              <a:t>Leerling is er </a:t>
            </a:r>
            <a:r>
              <a:rPr lang="nl-NL" u="sng" dirty="0"/>
              <a:t>sociaal emotioneel </a:t>
            </a:r>
            <a:r>
              <a:rPr lang="nl-NL" dirty="0"/>
              <a:t>aan toe om de overstap te maken, ook met oog op een eventuele overstap naar niveau 2</a:t>
            </a:r>
          </a:p>
          <a:p>
            <a:pPr lvl="0"/>
            <a:r>
              <a:rPr lang="nl-NL" dirty="0"/>
              <a:t>Leerling laat </a:t>
            </a:r>
            <a:r>
              <a:rPr lang="nl-NL" u="sng" dirty="0"/>
              <a:t>passend gedrag </a:t>
            </a:r>
            <a:r>
              <a:rPr lang="nl-NL" dirty="0"/>
              <a:t>zien in de lessen</a:t>
            </a:r>
          </a:p>
          <a:p>
            <a:pPr lvl="0"/>
            <a:r>
              <a:rPr lang="nl-NL" dirty="0"/>
              <a:t>Leerling is in staat om </a:t>
            </a:r>
            <a:r>
              <a:rPr lang="nl-NL" u="sng" dirty="0"/>
              <a:t>(zelfstandig) huiswerk </a:t>
            </a:r>
            <a:r>
              <a:rPr lang="nl-NL" dirty="0"/>
              <a:t>te maken</a:t>
            </a:r>
            <a:endParaRPr lang="en-US" dirty="0"/>
          </a:p>
          <a:p>
            <a:pPr lvl="0"/>
            <a:r>
              <a:rPr lang="nl-NL" dirty="0"/>
              <a:t>Leerling werkt zoveel </a:t>
            </a:r>
            <a:r>
              <a:rPr lang="nl-NL" u="sng" dirty="0"/>
              <a:t>mogelijk op/richting 1F</a:t>
            </a:r>
          </a:p>
          <a:p>
            <a:pPr lvl="0"/>
            <a:r>
              <a:rPr lang="nl-NL" dirty="0"/>
              <a:t>Leerling</a:t>
            </a:r>
            <a:r>
              <a:rPr lang="nl-NL" u="sng" dirty="0"/>
              <a:t> is ICT – vaardig</a:t>
            </a:r>
          </a:p>
          <a:p>
            <a:r>
              <a:rPr lang="nl-NL" dirty="0"/>
              <a:t>De </a:t>
            </a:r>
            <a:r>
              <a:rPr lang="nl-NL" u="sng" dirty="0"/>
              <a:t>stages</a:t>
            </a:r>
            <a:r>
              <a:rPr lang="nl-NL" dirty="0"/>
              <a:t> zijn afgerond met een </a:t>
            </a:r>
            <a:r>
              <a:rPr lang="nl-NL" u="sng" dirty="0"/>
              <a:t>voldoende</a:t>
            </a:r>
            <a:endParaRPr lang="en-US" u="sng" dirty="0"/>
          </a:p>
          <a:p>
            <a:r>
              <a:rPr lang="nl-NL" dirty="0"/>
              <a:t>De </a:t>
            </a:r>
            <a:r>
              <a:rPr lang="nl-NL" u="sng" dirty="0"/>
              <a:t>uitstroomrichting is bekend </a:t>
            </a:r>
          </a:p>
          <a:p>
            <a:r>
              <a:rPr lang="nl-NL" dirty="0"/>
              <a:t>Het </a:t>
            </a:r>
            <a:r>
              <a:rPr lang="nl-NL" u="sng" dirty="0"/>
              <a:t>branche-certificaat SVA 2 </a:t>
            </a:r>
            <a:r>
              <a:rPr lang="nl-NL" dirty="0"/>
              <a:t>is behaald of kan worden behaald in het Entree jaar</a:t>
            </a:r>
          </a:p>
          <a:p>
            <a:r>
              <a:rPr lang="nl-NL" dirty="0"/>
              <a:t>Stage of werkplek is bij een </a:t>
            </a:r>
            <a:r>
              <a:rPr lang="nl-NL" u="sng" dirty="0"/>
              <a:t>erkend leerbedrijf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243" y="373622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8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ziet een week van een entree student eruit bij Focus?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Stage/leren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1382011"/>
          </a:xfrm>
        </p:spPr>
        <p:txBody>
          <a:bodyPr/>
          <a:lstStyle/>
          <a:p>
            <a:r>
              <a:rPr lang="nl-NL" dirty="0"/>
              <a:t>3 soms 4 dagen stage </a:t>
            </a:r>
          </a:p>
          <a:p>
            <a:r>
              <a:rPr lang="nl-NL" dirty="0"/>
              <a:t>1 dag praktijk op school</a:t>
            </a:r>
          </a:p>
          <a:p>
            <a:r>
              <a:rPr lang="nl-NL" dirty="0"/>
              <a:t>1 dag entree lessen op school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b="1" dirty="0"/>
              <a:t>Duaal traject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1592629"/>
          </a:xfrm>
        </p:spPr>
        <p:txBody>
          <a:bodyPr/>
          <a:lstStyle/>
          <a:p>
            <a:r>
              <a:rPr lang="nl-NL" dirty="0"/>
              <a:t>3 of 4 dagen werk (duaal traject)</a:t>
            </a:r>
          </a:p>
          <a:p>
            <a:r>
              <a:rPr lang="nl-NL" dirty="0"/>
              <a:t>kan ook een weekenddag zijn</a:t>
            </a:r>
          </a:p>
          <a:p>
            <a:r>
              <a:rPr lang="nl-NL" dirty="0"/>
              <a:t>(1 dag praktijk op school)</a:t>
            </a:r>
          </a:p>
          <a:p>
            <a:r>
              <a:rPr lang="nl-NL" dirty="0"/>
              <a:t>1 dag entree lessen op school</a:t>
            </a:r>
            <a:endParaRPr lang="en-US" dirty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 rot="10800000" flipV="1">
            <a:off x="4883083" y="4506826"/>
            <a:ext cx="440231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nl-NL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Voor alle studenten geldt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minimaal </a:t>
            </a:r>
            <a:r>
              <a:rPr lang="nl-NL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250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lesuren volgen  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nl-NL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650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werk/stage-uren maken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64" y="4138367"/>
            <a:ext cx="2645893" cy="148755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413" y="4278315"/>
            <a:ext cx="3213067" cy="10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2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Verdana" panose="020B0604030504040204" pitchFamily="34" charset="0"/>
                <a:ea typeface="Verdana" panose="020B0604030504040204" pitchFamily="34" charset="0"/>
              </a:rPr>
              <a:t>Donderdag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Praktijklessen: 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Indien nodig, module/praktijklessen voor het behalen van een branche certificaat (SVA-2) die aansluit bij de juiste Entree-opleiding van de leerling.</a:t>
            </a:r>
            <a:endParaRPr lang="nl-NL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u="sng" dirty="0" err="1">
                <a:latin typeface="Verdana" panose="020B0604030504040204" pitchFamily="34" charset="0"/>
                <a:ea typeface="Verdana" panose="020B0604030504040204" pitchFamily="34" charset="0"/>
              </a:rPr>
              <a:t>Voorbeeld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25741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Assistent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dienstverlening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&gt; SVA2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werken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in de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zorg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288" y="3305635"/>
            <a:ext cx="1610819" cy="13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07808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1691</TotalTime>
  <Words>629</Words>
  <Application>Microsoft Office PowerPoint</Application>
  <PresentationFormat>Breedbeeld</PresentationFormat>
  <Paragraphs>142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Verdana</vt:lpstr>
      <vt:lpstr>Wingdings 3</vt:lpstr>
      <vt:lpstr>Sliert</vt:lpstr>
      <vt:lpstr>Uitstroom: Leren 22 November 2023</vt:lpstr>
      <vt:lpstr>Uitstroom: Entree opleiding</vt:lpstr>
      <vt:lpstr>Externe Entree Opleiding</vt:lpstr>
      <vt:lpstr>Interne entree opleiding</vt:lpstr>
      <vt:lpstr>PowerPoint-presentatie</vt:lpstr>
      <vt:lpstr>PowerPoint-presentatie</vt:lpstr>
      <vt:lpstr>Focus voorwaarden/succes factoren voor een positief advies, zowel intern als extern</vt:lpstr>
      <vt:lpstr>Hoe ziet een week van een entree student eruit bij Focus? </vt:lpstr>
      <vt:lpstr>Donderdag</vt:lpstr>
      <vt:lpstr>Vrijdag</vt:lpstr>
      <vt:lpstr>PowerPoint-presentatie</vt:lpstr>
      <vt:lpstr>PowerPoint-presentatie</vt:lpstr>
      <vt:lpstr>Diploma entree behaald</vt:lpstr>
      <vt:lpstr>Vragen? </vt:lpstr>
    </vt:vector>
  </TitlesOfParts>
  <Company>SOVON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Eduard Haakman</dc:creator>
  <cp:lastModifiedBy>Schuffel, J.</cp:lastModifiedBy>
  <cp:revision>109</cp:revision>
  <cp:lastPrinted>2022-11-21T09:39:47Z</cp:lastPrinted>
  <dcterms:created xsi:type="dcterms:W3CDTF">2018-07-05T09:59:27Z</dcterms:created>
  <dcterms:modified xsi:type="dcterms:W3CDTF">2023-11-22T20:19:05Z</dcterms:modified>
</cp:coreProperties>
</file>